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3C9"/>
    <a:srgbClr val="79D1D5"/>
    <a:srgbClr val="62C8CE"/>
    <a:srgbClr val="A3E7FF"/>
    <a:srgbClr val="F16649"/>
    <a:srgbClr val="FFFFFF"/>
    <a:srgbClr val="00B050"/>
    <a:srgbClr val="ED7D31"/>
    <a:srgbClr val="B0D136"/>
    <a:srgbClr val="4F2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918" y="114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454902"/>
            <a:ext cx="4176100" cy="913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2" y="3906610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" y="4622785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12" y="5549380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90" y="4149843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232515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59056" y="3932129"/>
            <a:ext cx="363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9055" y="4611050"/>
            <a:ext cx="335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b="1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9055" y="5508608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Write the words / phrases below under the correct pictures.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43465" y="4122501"/>
            <a:ext cx="36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write the words in the correct column. Then listen and repeat.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202756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underlined words.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35257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27" y="3333417"/>
            <a:ext cx="235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27899" y="3379583"/>
            <a:ext cx="17745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/>
              <a:t>/əʊ/ </a:t>
            </a:r>
            <a:r>
              <a:rPr lang="en-US" sz="2200" b="1"/>
              <a:t>and</a:t>
            </a:r>
            <a:r>
              <a:rPr lang="en-US" sz="2200"/>
              <a:t> /aʊ/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6" y="170286"/>
            <a:ext cx="5781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box with an adjective.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069314" y="1651863"/>
            <a:ext cx="5683257" cy="1268475"/>
            <a:chOff x="3069314" y="1357941"/>
            <a:chExt cx="5683257" cy="126847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city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069312" y="2945243"/>
            <a:ext cx="5683257" cy="1268475"/>
            <a:chOff x="3069314" y="1357941"/>
            <a:chExt cx="5683257" cy="126847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546270" y="2037294"/>
                <a:ext cx="88174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food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>
              <a:stCxn id="40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069312" y="4259926"/>
            <a:ext cx="5683257" cy="1268475"/>
            <a:chOff x="3069314" y="1357941"/>
            <a:chExt cx="5683257" cy="1268475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5203371" y="1940616"/>
              <a:ext cx="1415143" cy="685800"/>
              <a:chOff x="5279571" y="1940616"/>
              <a:chExt cx="1415143" cy="6858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ED7D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417905" y="2033409"/>
                <a:ext cx="122464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people</a:t>
                </a:r>
              </a:p>
            </p:txBody>
          </p:sp>
        </p:grpSp>
        <p:sp>
          <p:nvSpPr>
            <p:cNvPr id="44" name="Rounded Rectangle 43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>
              <a:stCxn id="48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69312" y="5422753"/>
            <a:ext cx="5683257" cy="1268475"/>
            <a:chOff x="3069314" y="1357941"/>
            <a:chExt cx="5683257" cy="126847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4538885" y="1807029"/>
              <a:ext cx="740686" cy="4222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5203371" y="1940616"/>
              <a:ext cx="1472292" cy="685800"/>
              <a:chOff x="5279571" y="1940616"/>
              <a:chExt cx="1472292" cy="6858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279571" y="1940616"/>
                <a:ext cx="1415143" cy="6858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320388" y="2037294"/>
                <a:ext cx="143147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600"/>
                  <a:t>weather</a:t>
                </a:r>
              </a:p>
            </p:txBody>
          </p:sp>
        </p:grpSp>
        <p:sp>
          <p:nvSpPr>
            <p:cNvPr id="52" name="Rounded Rectangle 51"/>
            <p:cNvSpPr/>
            <p:nvPr/>
          </p:nvSpPr>
          <p:spPr>
            <a:xfrm>
              <a:off x="3069314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283000" y="1357941"/>
              <a:ext cx="1469571" cy="544830"/>
            </a:xfrm>
            <a:prstGeom prst="roundRect">
              <a:avLst/>
            </a:prstGeom>
            <a:solidFill>
              <a:srgbClr val="B0D136"/>
            </a:solidFill>
            <a:ln>
              <a:solidFill>
                <a:srgbClr val="B0D1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6" idx="6"/>
            </p:cNvCxnSpPr>
            <p:nvPr/>
          </p:nvCxnSpPr>
          <p:spPr>
            <a:xfrm flipV="1">
              <a:off x="6618514" y="1807029"/>
              <a:ext cx="664486" cy="476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xtBox 59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E89453-B680-41A6-AB91-EB8A4DF13AD1}"/>
              </a:ext>
            </a:extLst>
          </p:cNvPr>
          <p:cNvSpPr txBox="1"/>
          <p:nvPr/>
        </p:nvSpPr>
        <p:spPr>
          <a:xfrm>
            <a:off x="3372535" y="5455660"/>
            <a:ext cx="85132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rainy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FEF3E36-F6B9-4692-ABF4-CBF107EC5CA1}"/>
              </a:ext>
            </a:extLst>
          </p:cNvPr>
          <p:cNvSpPr txBox="1"/>
          <p:nvPr/>
        </p:nvSpPr>
        <p:spPr>
          <a:xfrm>
            <a:off x="3486533" y="1678056"/>
            <a:ext cx="61266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old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6B51669-CA0C-432B-B695-A6BACD64B778}"/>
              </a:ext>
            </a:extLst>
          </p:cNvPr>
          <p:cNvSpPr txBox="1"/>
          <p:nvPr/>
        </p:nvSpPr>
        <p:spPr>
          <a:xfrm>
            <a:off x="3115448" y="2966546"/>
            <a:ext cx="13773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delicious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3F4E97E9-C05E-46E4-8430-BD4C5EA930C5}"/>
              </a:ext>
            </a:extLst>
          </p:cNvPr>
          <p:cNvSpPr txBox="1"/>
          <p:nvPr/>
        </p:nvSpPr>
        <p:spPr>
          <a:xfrm>
            <a:off x="3193192" y="4282304"/>
            <a:ext cx="122180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1C122A0A-9422-49B8-9329-3CC3D47DB477}"/>
              </a:ext>
            </a:extLst>
          </p:cNvPr>
          <p:cNvSpPr txBox="1"/>
          <p:nvPr/>
        </p:nvSpPr>
        <p:spPr>
          <a:xfrm>
            <a:off x="7407554" y="1673995"/>
            <a:ext cx="122046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exciting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26C8C910-7A4D-4BE7-BA69-09469F38B3E5}"/>
              </a:ext>
            </a:extLst>
          </p:cNvPr>
          <p:cNvSpPr txBox="1"/>
          <p:nvPr/>
        </p:nvSpPr>
        <p:spPr>
          <a:xfrm>
            <a:off x="7526174" y="5448946"/>
            <a:ext cx="983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sunny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A419382F-8205-47C9-BD8C-A08737F30A10}"/>
              </a:ext>
            </a:extLst>
          </p:cNvPr>
          <p:cNvSpPr txBox="1"/>
          <p:nvPr/>
        </p:nvSpPr>
        <p:spPr>
          <a:xfrm>
            <a:off x="7596706" y="2966545"/>
            <a:ext cx="842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tasty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A07E5DA-CA74-4E02-BA99-026C00E88EB1}"/>
              </a:ext>
            </a:extLst>
          </p:cNvPr>
          <p:cNvSpPr txBox="1"/>
          <p:nvPr/>
        </p:nvSpPr>
        <p:spPr>
          <a:xfrm>
            <a:off x="7454745" y="4286118"/>
            <a:ext cx="11260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helpful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71" y="154300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rainy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344" y="219616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old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5371" y="284932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delicious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71" y="3502483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friendly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5344" y="4154357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exciting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5344" y="4806231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sunny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5371" y="5458105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tasty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5344" y="6109979"/>
            <a:ext cx="1463040" cy="544830"/>
          </a:xfrm>
          <a:prstGeom prst="roundRect">
            <a:avLst/>
          </a:prstGeom>
          <a:solidFill>
            <a:srgbClr val="A3E7FF"/>
          </a:solidFill>
          <a:ln>
            <a:solidFill>
              <a:srgbClr val="A3E7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helpful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8576 0.56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28455 -0.079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8576 0.0143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88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1.48148E-6 L 0.28698 0.1101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74584 -0.36458 " pathEditMode="relative" rAng="0" ptsTypes="AA">
                                      <p:cBhvr>
                                        <p:cTn id="4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0.74462 0.08981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22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74809 -0.36736 " pathEditMode="relative" rAng="0" ptsTypes="AA">
                                      <p:cBhvr>
                                        <p:cTn id="6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96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74584 -0.27084 " pathEditMode="relative" rAng="0" ptsTypes="AA">
                                      <p:cBhvr>
                                        <p:cTn id="70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92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59" grpId="0"/>
      <p:bldP spid="63" grpId="0"/>
      <p:bldP spid="64" grpId="0"/>
      <p:bldP spid="65" grpId="0"/>
      <p:bldP spid="66" grpId="0"/>
      <p:bldP spid="67" grpId="0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4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3485" y="170286"/>
            <a:ext cx="8731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in </a:t>
            </a:r>
            <a:r>
              <a:rPr lang="en-US" sz="2600" b="1" spc="-50">
                <a:solidFill>
                  <a:srgbClr val="F16649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3" y="165686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What’s the weather like in Sydney in summer?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3" y="2133605"/>
            <a:ext cx="689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It’s                    and dry.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1513117" y="2490876"/>
            <a:ext cx="12409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63373" y="29003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8203" y="2848148"/>
            <a:ext cx="650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the               buildings in Edinburgh. I feel that they can tell stories.</a:t>
            </a: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2172790" y="3185384"/>
            <a:ext cx="8381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63373" y="403496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3" y="4026312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so many things to do in New York. It’s very                 .     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419703" y="439402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3373" y="486110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85245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people in my city are                  and helpful.    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099561" y="5211907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63373" y="56785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38203" y="5669935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</a:t>
            </a:r>
            <a:r>
              <a:rPr lang="en-US" sz="2400" dirty="0" err="1"/>
              <a:t>Noi</a:t>
            </a:r>
            <a:r>
              <a:rPr lang="en-US" sz="2400" dirty="0"/>
              <a:t> is famous for its                              street food.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3838304" y="6059542"/>
            <a:ext cx="192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102" y="959388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959447-A1D5-49B2-AC31-2F44318A1C3A}"/>
              </a:ext>
            </a:extLst>
          </p:cNvPr>
          <p:cNvSpPr txBox="1"/>
          <p:nvPr/>
        </p:nvSpPr>
        <p:spPr>
          <a:xfrm>
            <a:off x="1671424" y="2133604"/>
            <a:ext cx="924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sunny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4B3E8431-D736-42F9-BF9A-F38FD22FE51A}"/>
              </a:ext>
            </a:extLst>
          </p:cNvPr>
          <p:cNvSpPr txBox="1"/>
          <p:nvPr/>
        </p:nvSpPr>
        <p:spPr>
          <a:xfrm>
            <a:off x="2302358" y="2849124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old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0483EC-8857-4FD0-B0DC-04E8B220660E}"/>
              </a:ext>
            </a:extLst>
          </p:cNvPr>
          <p:cNvSpPr txBox="1"/>
          <p:nvPr/>
        </p:nvSpPr>
        <p:spPr>
          <a:xfrm>
            <a:off x="7350970" y="4034964"/>
            <a:ext cx="125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exciting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8BEC478-4118-4376-B56A-A7038D53C5B6}"/>
              </a:ext>
            </a:extLst>
          </p:cNvPr>
          <p:cNvSpPr txBox="1"/>
          <p:nvPr/>
        </p:nvSpPr>
        <p:spPr>
          <a:xfrm>
            <a:off x="4075768" y="4861103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friendly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81B1C98-752A-4AEC-B00A-69CBE3B2A662}"/>
              </a:ext>
            </a:extLst>
          </p:cNvPr>
          <p:cNvSpPr txBox="1"/>
          <p:nvPr/>
        </p:nvSpPr>
        <p:spPr>
          <a:xfrm>
            <a:off x="3754062" y="5678588"/>
            <a:ext cx="2147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delicious / tasty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9" grpId="0"/>
      <p:bldP spid="30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5367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below under the correct pictures.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438400" y="1230083"/>
            <a:ext cx="4267201" cy="864428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2309" y="128450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32309" y="1632845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palace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30480" y="1284507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street food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0480" y="1632845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floating 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3" y="2475505"/>
            <a:ext cx="2340429" cy="1560286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8" y="2475505"/>
            <a:ext cx="2331587" cy="1560286"/>
          </a:xfrm>
          <a:prstGeom prst="round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5" y="4757773"/>
            <a:ext cx="2258063" cy="1560286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316" y="4757773"/>
            <a:ext cx="2340429" cy="1560286"/>
          </a:xfrm>
          <a:prstGeom prst="round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210" y="416142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350360" y="451777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8508" y="415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386329" y="451729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1210" y="633175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47696" y="669641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05920" y="63180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6416810" y="6686259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2102" y="1024704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Vocabulary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663B0E7-E93F-4402-AC1C-BFBC63E3710C}"/>
              </a:ext>
            </a:extLst>
          </p:cNvPr>
          <p:cNvSpPr txBox="1"/>
          <p:nvPr/>
        </p:nvSpPr>
        <p:spPr>
          <a:xfrm>
            <a:off x="6277472" y="634545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stall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273540D-9061-4496-BC57-29BB2E59D6A8}"/>
              </a:ext>
            </a:extLst>
          </p:cNvPr>
          <p:cNvSpPr txBox="1"/>
          <p:nvPr/>
        </p:nvSpPr>
        <p:spPr>
          <a:xfrm>
            <a:off x="1259158" y="4161429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palace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923954-CE0B-4F2B-9932-9DE543D63149}"/>
              </a:ext>
            </a:extLst>
          </p:cNvPr>
          <p:cNvSpPr txBox="1"/>
          <p:nvPr/>
        </p:nvSpPr>
        <p:spPr>
          <a:xfrm>
            <a:off x="1014148" y="6345453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street food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475CA58-2564-4DD6-B05E-AFBFFA7865F0}"/>
              </a:ext>
            </a:extLst>
          </p:cNvPr>
          <p:cNvSpPr txBox="1"/>
          <p:nvPr/>
        </p:nvSpPr>
        <p:spPr>
          <a:xfrm>
            <a:off x="5930153" y="4156828"/>
            <a:ext cx="207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00B050"/>
                </a:solidFill>
              </a:rPr>
              <a:t>floating market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2220" y="204060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cities with their landmarks.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0784" y="1487149"/>
            <a:ext cx="1918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/əʊ/ </a:t>
            </a:r>
            <a:r>
              <a:rPr lang="en-US" sz="2400" b="1"/>
              <a:t>and</a:t>
            </a:r>
            <a:r>
              <a:rPr lang="en-US" sz="2400"/>
              <a:t> /aʊ/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07403" y="2140414"/>
            <a:ext cx="7498397" cy="1114415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1240959" y="22383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boat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0959" y="258672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postcard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39130" y="22383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house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39130" y="258672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crowded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24393" y="2238383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town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4393" y="2586720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coast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68142" y="2238382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tower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368142" y="258672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pagoda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24BD10-4264-4C37-B6FD-8FBA0BB7196D}"/>
              </a:ext>
            </a:extLst>
          </p:cNvPr>
          <p:cNvSpPr txBox="1"/>
          <p:nvPr/>
        </p:nvSpPr>
        <p:spPr>
          <a:xfrm>
            <a:off x="2483915" y="4454961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796F94E-2D24-4800-B79C-F1ED35D4F277}"/>
              </a:ext>
            </a:extLst>
          </p:cNvPr>
          <p:cNvSpPr txBox="1"/>
          <p:nvPr/>
        </p:nvSpPr>
        <p:spPr>
          <a:xfrm>
            <a:off x="2248813" y="4905957"/>
            <a:ext cx="1284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postcard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E17B53-2C2E-4CA4-951A-A1678A2E06DC}"/>
              </a:ext>
            </a:extLst>
          </p:cNvPr>
          <p:cNvSpPr txBox="1"/>
          <p:nvPr/>
        </p:nvSpPr>
        <p:spPr>
          <a:xfrm>
            <a:off x="5409167" y="4451131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house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603DED4-23E9-4747-81FC-D800CB72DA18}"/>
              </a:ext>
            </a:extLst>
          </p:cNvPr>
          <p:cNvSpPr txBox="1"/>
          <p:nvPr/>
        </p:nvSpPr>
        <p:spPr>
          <a:xfrm>
            <a:off x="5509100" y="4912796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crowded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FE394D01-89A6-4CCC-B2D8-9967CCFF224E}"/>
              </a:ext>
            </a:extLst>
          </p:cNvPr>
          <p:cNvSpPr txBox="1"/>
          <p:nvPr/>
        </p:nvSpPr>
        <p:spPr>
          <a:xfrm>
            <a:off x="5656062" y="5362478"/>
            <a:ext cx="113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8AA07E9-C842-426B-B925-195247E54DB6}"/>
              </a:ext>
            </a:extLst>
          </p:cNvPr>
          <p:cNvSpPr txBox="1"/>
          <p:nvPr/>
        </p:nvSpPr>
        <p:spPr>
          <a:xfrm>
            <a:off x="2450844" y="5346329"/>
            <a:ext cx="880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coast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8D49F80-5C94-4BE2-A45E-4625EEBFEA67}"/>
              </a:ext>
            </a:extLst>
          </p:cNvPr>
          <p:cNvSpPr txBox="1"/>
          <p:nvPr/>
        </p:nvSpPr>
        <p:spPr>
          <a:xfrm>
            <a:off x="5409167" y="5767999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tower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27682B1-1C7B-4B8D-BE52-D4E08704CE58}"/>
              </a:ext>
            </a:extLst>
          </p:cNvPr>
          <p:cNvSpPr txBox="1"/>
          <p:nvPr/>
        </p:nvSpPr>
        <p:spPr>
          <a:xfrm>
            <a:off x="2178054" y="5768000"/>
            <a:ext cx="1426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pagoda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225566" y="3701135"/>
            <a:ext cx="6662070" cy="2647406"/>
            <a:chOff x="1240959" y="3799111"/>
            <a:chExt cx="6662070" cy="2647406"/>
          </a:xfrm>
        </p:grpSpPr>
        <p:sp>
          <p:nvSpPr>
            <p:cNvPr id="14" name="Rectangle 13"/>
            <p:cNvSpPr/>
            <p:nvPr/>
          </p:nvSpPr>
          <p:spPr>
            <a:xfrm>
              <a:off x="1240959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72000" y="3799111"/>
              <a:ext cx="3331029" cy="544286"/>
            </a:xfrm>
            <a:prstGeom prst="rect">
              <a:avLst/>
            </a:prstGeom>
            <a:solidFill>
              <a:srgbClr val="79D1D5"/>
            </a:solidFill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240959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572000" y="4343397"/>
              <a:ext cx="3331029" cy="2103120"/>
            </a:xfrm>
            <a:prstGeom prst="rect">
              <a:avLst/>
            </a:prstGeom>
            <a:noFill/>
            <a:ln w="19050">
              <a:solidFill>
                <a:srgbClr val="53C3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Rectangle 44"/>
          <p:cNvSpPr/>
          <p:nvPr/>
        </p:nvSpPr>
        <p:spPr>
          <a:xfrm>
            <a:off x="2525486" y="3712013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/əʊ/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62952" y="3691809"/>
            <a:ext cx="9107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/>
              <a:t>/aʊ/ </a:t>
            </a:r>
          </a:p>
        </p:txBody>
      </p:sp>
      <p:pic>
        <p:nvPicPr>
          <p:cNvPr id="2" name="U9_A closed look_5_Listen and repeat">
            <a:hlinkClick r:id="" action="ppaction://media"/>
            <a:extLst>
              <a:ext uri="{FF2B5EF4-FFF2-40B4-BE49-F238E27FC236}">
                <a16:creationId xmlns:a16="http://schemas.microsoft.com/office/drawing/2014/main" xmlns="" id="{EC7EE68A-D0D4-4399-ACF8-A47441DF7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5448" y="10900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6" grpId="0"/>
      <p:bldP spid="31" grpId="0"/>
      <p:bldP spid="32" grpId="0"/>
      <p:bldP spid="34" grpId="0"/>
      <p:bldP spid="35" grpId="0"/>
      <p:bldP spid="36" grpId="0"/>
      <p:bldP spid="37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46650" y="77215"/>
            <a:ext cx="500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repeat. Pay attention to the underlined words.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2102" y="1024704"/>
            <a:ext cx="228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Pronunciation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0784" y="1487149"/>
            <a:ext cx="1918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/əʊ/ </a:t>
            </a:r>
            <a:r>
              <a:rPr lang="en-US" sz="2400" b="1"/>
              <a:t>and</a:t>
            </a:r>
            <a:r>
              <a:rPr lang="en-US" sz="2400"/>
              <a:t> /aʊ/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0660" y="25812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75490" y="257262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town is crowded at the weekend.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5328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0158" y="3467100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There’s lots of snow in Tokyo in winter.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660" y="43889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75490" y="4380274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It’s very cold on the boat.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0660" y="5302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75490" y="5293448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He’s running aroud the house.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47705" y="2949856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5363" y="3842485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98481" y="2950410"/>
            <a:ext cx="64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182993" y="3842485"/>
            <a:ext cx="685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4070" y="4757611"/>
            <a:ext cx="457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68793" y="4769051"/>
            <a:ext cx="548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983413" y="5681446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43977" y="5681446"/>
            <a:ext cx="7772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U9_A closed look_5_Listen and repeat">
            <a:hlinkClick r:id="" action="ppaction://media"/>
            <a:extLst>
              <a:ext uri="{FF2B5EF4-FFF2-40B4-BE49-F238E27FC236}">
                <a16:creationId xmlns:a16="http://schemas.microsoft.com/office/drawing/2014/main" xmlns="" id="{94CCBD80-D57F-4C98-9CDE-34864AB02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95630" y="10808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</TotalTime>
  <Words>305</Words>
  <Application>Microsoft Office PowerPoint</Application>
  <PresentationFormat>On-screen Show (4:3)</PresentationFormat>
  <Paragraphs>94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TrangDTT</cp:lastModifiedBy>
  <cp:revision>30</cp:revision>
  <dcterms:created xsi:type="dcterms:W3CDTF">2020-12-09T02:04:09Z</dcterms:created>
  <dcterms:modified xsi:type="dcterms:W3CDTF">2021-03-19T02:53:02Z</dcterms:modified>
</cp:coreProperties>
</file>